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5"/>
  </p:notesMasterIdLst>
  <p:sldIdLst>
    <p:sldId id="451" r:id="rId2"/>
    <p:sldId id="370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455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54" r:id="rId43"/>
    <p:sldId id="438" r:id="rId44"/>
  </p:sldIdLst>
  <p:sldSz cx="17340263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88"/>
    <p:restoredTop sz="94721"/>
  </p:normalViewPr>
  <p:slideViewPr>
    <p:cSldViewPr>
      <p:cViewPr varScale="1">
        <p:scale>
          <a:sx n="86" d="100"/>
          <a:sy n="86" d="100"/>
        </p:scale>
        <p:origin x="232" y="496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962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7972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1780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0926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981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0341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3487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716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8971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6134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6533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323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1659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9190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9893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9724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1657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247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1124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92454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9778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7444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49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2595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5010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1662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495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34862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0269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505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8360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4062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6286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0116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8044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5806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3771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8186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242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6740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7323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78280" y="1032246"/>
            <a:ext cx="2000250" cy="162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4" y="686365"/>
            <a:ext cx="13506799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7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5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77" tIns="77342" rIns="154677" bIns="77342" anchor="ctr"/>
          <a:lstStyle/>
          <a:p>
            <a:endParaRPr lang="en-US" sz="3413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49"/>
            <a:ext cx="17340264" cy="1582251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8" y="8171349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8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171349"/>
            <a:ext cx="2963207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11963857" y="8171349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29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9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1" dirty="0" smtClean="0">
                <a:latin typeface="Gill Sans MT" panose="020B0502020104020203" pitchFamily="34" charset="0"/>
              </a:defRPr>
            </a:lvl1pPr>
            <a:lvl2pPr marL="773182" indent="0" algn="ctr">
              <a:buNone/>
              <a:defRPr/>
            </a:lvl2pPr>
            <a:lvl3pPr marL="1546368" indent="0" algn="ctr">
              <a:buNone/>
              <a:defRPr/>
            </a:lvl3pPr>
            <a:lvl4pPr marL="2319553" indent="0" algn="ctr">
              <a:buNone/>
              <a:defRPr/>
            </a:lvl4pPr>
            <a:lvl5pPr marL="3092733" indent="0" algn="ctr">
              <a:buNone/>
              <a:defRPr/>
            </a:lvl5pPr>
            <a:lvl6pPr marL="3865916" indent="0" algn="ctr">
              <a:buNone/>
              <a:defRPr/>
            </a:lvl6pPr>
            <a:lvl7pPr marL="4639103" indent="0" algn="ctr">
              <a:buNone/>
              <a:defRPr/>
            </a:lvl7pPr>
            <a:lvl8pPr marL="5412280" indent="0" algn="ctr">
              <a:buNone/>
              <a:defRPr/>
            </a:lvl8pPr>
            <a:lvl9pPr marL="6185465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54864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1177220"/>
            <a:ext cx="7316665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91440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09728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28016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1177220"/>
            <a:ext cx="109728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14287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1177220"/>
            <a:ext cx="9144000" cy="7399162"/>
          </a:xfrm>
        </p:spPr>
        <p:txBody>
          <a:bodyPr anchor="ctr"/>
          <a:lstStyle>
            <a:lvl1pPr marL="0" indent="0" algn="ctr" defTabSz="457171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14287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2532" y="1177220"/>
            <a:ext cx="7315199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932" y="1177220"/>
            <a:ext cx="54864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19"/>
            <a:ext cx="7316665" cy="739916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81730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52757" y="1177219"/>
            <a:ext cx="8567546" cy="7399162"/>
          </a:xfrm>
        </p:spPr>
        <p:txBody>
          <a:bodyPr anchor="ctr"/>
          <a:lstStyle>
            <a:lvl1pPr>
              <a:defRPr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36732" y="1177220"/>
            <a:ext cx="8117032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1050133" y="1177220"/>
            <a:ext cx="70866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1177220"/>
            <a:ext cx="91440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1177220"/>
            <a:ext cx="109728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381002"/>
            <a:ext cx="91440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381002"/>
            <a:ext cx="109728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381002"/>
            <a:ext cx="128016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5743787"/>
            <a:ext cx="7316665" cy="2832594"/>
          </a:xfrm>
        </p:spPr>
        <p:txBody>
          <a:bodyPr anchor="ctr"/>
          <a:lstStyle>
            <a:lvl1pPr marL="780227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/>
            </a:lvl1pPr>
            <a:lvl2pPr marL="1271734" indent="-48764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rgbClr val="595959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1/9/19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595959"/>
                </a:solidFill>
                <a:latin typeface="Gill Sans MT"/>
                <a:cs typeface="Gill Sans MT"/>
              </a:defRPr>
            </a:lvl1pPr>
          </a:lstStyle>
          <a:p>
            <a:pPr marL="82550"/>
            <a:fld id="{81D60167-4931-47E6-BA6A-407CBD079E47}" type="slidenum">
              <a:rPr lang="en-US" smtClean="0"/>
              <a:pPr marL="8255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19"/>
            <a:ext cx="7316665" cy="7399162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>
                <a:latin typeface="Gill Sans MT" panose="020B0502020104020203" pitchFamily="34" charset="0"/>
              </a:defRPr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97215" y="1177219"/>
            <a:ext cx="9945833" cy="7399162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167073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97215" y="1177219"/>
            <a:ext cx="9945833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167073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5743787"/>
            <a:ext cx="7316665" cy="2832594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/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84150"/>
            <a:fld id="{81D60167-4931-47E6-BA6A-407CBD079E47}" type="slidenum">
              <a:rPr lang="en-US" smtClean="0"/>
              <a:pPr marL="18415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24" tIns="77317" rIns="154624" bIns="7731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26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280" y="1032246"/>
            <a:ext cx="2000251" cy="1620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5" y="686366"/>
            <a:ext cx="13506800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6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6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24" tIns="77317" rIns="154624" bIns="7731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26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3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24" tIns="77317" rIns="154624" bIns="7731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26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66" tIns="77336" rIns="154666" bIns="77336" anchor="ctr"/>
          <a:lstStyle/>
          <a:p>
            <a:endParaRPr lang="en-US" sz="3412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50"/>
            <a:ext cx="17340264" cy="1582252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9" y="8171348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9" y="8171348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8171348"/>
            <a:ext cx="296320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63858" y="8171348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30" y="8171348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8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0" dirty="0" smtClean="0">
                <a:latin typeface="Gill Sans MT" panose="020B0502020104020203" pitchFamily="34" charset="0"/>
              </a:defRPr>
            </a:lvl1pPr>
            <a:lvl2pPr marL="773133" indent="0" algn="ctr">
              <a:buNone/>
              <a:defRPr/>
            </a:lvl2pPr>
            <a:lvl3pPr marL="1546269" indent="0" algn="ctr">
              <a:buNone/>
              <a:defRPr/>
            </a:lvl3pPr>
            <a:lvl4pPr marL="2319405" indent="0" algn="ctr">
              <a:buNone/>
              <a:defRPr/>
            </a:lvl4pPr>
            <a:lvl5pPr marL="3092535" indent="0" algn="ctr">
              <a:buNone/>
              <a:defRPr/>
            </a:lvl5pPr>
            <a:lvl6pPr marL="3865669" indent="0" algn="ctr">
              <a:buNone/>
              <a:defRPr/>
            </a:lvl6pPr>
            <a:lvl7pPr marL="4638806" indent="0" algn="ctr">
              <a:buNone/>
              <a:defRPr/>
            </a:lvl7pPr>
            <a:lvl8pPr marL="5411933" indent="0" algn="ctr">
              <a:buNone/>
              <a:defRPr/>
            </a:lvl8pPr>
            <a:lvl9pPr marL="6185069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15911513" y="8601786"/>
            <a:ext cx="142875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2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good.is/post/america-s-richest-counties-and-best-educated-counties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://www.biolayout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hyperlink" Target="http://sci.utah.edu/" TargetMode="External"/><Relationship Id="rId4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8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4930/6930-002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5700" u="sng" cap="small" dirty="0"/>
              <a:t>VISUAL ENCODING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Paul Rosen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Assistant Professor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University of South Florida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600" dirty="0"/>
              <a:t>slides credits Miriah Meyer (U of Utah)</a:t>
            </a:r>
          </a:p>
        </p:txBody>
      </p:sp>
    </p:spTree>
    <p:extLst>
      <p:ext uri="{BB962C8B-B14F-4D97-AF65-F5344CB8AC3E}">
        <p14:creationId xmlns:p14="http://schemas.microsoft.com/office/powerpoint/2010/main" val="104793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9181" y="844550"/>
            <a:ext cx="12661900" cy="8064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97215" y="1177219"/>
            <a:ext cx="10916516" cy="73991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effectiveness</a:t>
            </a:r>
          </a:p>
        </p:txBody>
      </p:sp>
    </p:spTree>
    <p:extLst>
      <p:ext uri="{BB962C8B-B14F-4D97-AF65-F5344CB8AC3E}">
        <p14:creationId xmlns:p14="http://schemas.microsoft.com/office/powerpoint/2010/main" val="306632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WHERE DO RANKINGS COME FROM?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3358687" y="2213909"/>
            <a:ext cx="10622888" cy="7315200"/>
          </a:xfrm>
          <a:prstGeom prst="rect">
            <a:avLst/>
          </a:prstGeom>
          <a:blipFill>
            <a:blip r:embed="rId3" cstate="print"/>
            <a:srcRect/>
            <a:stretch>
              <a:fillRect t="-1" b="-51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algn="ctr"/>
            <a:r>
              <a:rPr lang="en-US" dirty="0" err="1"/>
              <a:t>Bertin</a:t>
            </a:r>
            <a:r>
              <a:rPr lang="en-US" dirty="0"/>
              <a:t>, “Semiology of Graphics”, 1967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8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7031" y="2895600"/>
            <a:ext cx="10896600" cy="640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183732" y="609600"/>
            <a:ext cx="10972800" cy="2514600"/>
          </a:xfrm>
        </p:spPr>
        <p:txBody>
          <a:bodyPr>
            <a:normAutofit fontScale="92500"/>
          </a:bodyPr>
          <a:lstStyle/>
          <a:p>
            <a:pPr algn="ctr"/>
            <a:r>
              <a:rPr lang="en-US"/>
              <a:t>Cleveland &amp; McGill, “Graphical Perception and Graphical Methods for Analyzing Scientific Data”, 1985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74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17131" y="3251200"/>
            <a:ext cx="9372600" cy="604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183732" y="457200"/>
            <a:ext cx="10972800" cy="2793999"/>
          </a:xfrm>
        </p:spPr>
        <p:txBody>
          <a:bodyPr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dirty="0" err="1"/>
              <a:t>Mackinlay</a:t>
            </a:r>
            <a:r>
              <a:rPr lang="en-US" dirty="0"/>
              <a:t>, “Automating the Design of Graphical Presentations of Relational Information”, 1986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6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5012531" y="2374771"/>
            <a:ext cx="7315200" cy="7378829"/>
          </a:xfrm>
          <a:prstGeom prst="rect">
            <a:avLst/>
          </a:prstGeom>
          <a:blipFill>
            <a:blip r:embed="rId3" cstate="print"/>
            <a:srcRect/>
            <a:stretch>
              <a:fillRect t="-434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183732" y="304800"/>
            <a:ext cx="10972800" cy="2069971"/>
          </a:xfrm>
        </p:spPr>
        <p:txBody>
          <a:bodyPr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, “Crowdsourcing Graphical Perception: Using Mechanical Turk to Assess Visualization Design”, 2010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5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802981" y="2514374"/>
            <a:ext cx="7175500" cy="6519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183732" y="609600"/>
            <a:ext cx="10972800" cy="16764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DISCRIMINABILITY</a:t>
            </a:r>
          </a:p>
          <a:p>
            <a:pPr lvl="1" algn="ctr"/>
            <a:r>
              <a:rPr lang="en-US" dirty="0"/>
              <a:t>can channel differences be discerned?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08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SEPARABLE vs INTEGRAL</a:t>
            </a:r>
          </a:p>
          <a:p>
            <a:pPr lvl="1"/>
            <a:r>
              <a:rPr lang="en-US"/>
              <a:t>separable: can judge each channel individually</a:t>
            </a:r>
          </a:p>
          <a:p>
            <a:pPr lvl="1"/>
            <a:r>
              <a:rPr lang="en-US"/>
              <a:t>integral: two channels are viewed holistically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is-IS" spc="-170" dirty="0">
                <a:latin typeface="Gill Sans MT"/>
                <a:cs typeface="Gill Sans MT"/>
              </a:rPr>
              <a:t>W</a:t>
            </a:r>
            <a:r>
              <a:rPr lang="is-IS" spc="-15" dirty="0">
                <a:latin typeface="Gill Sans MT"/>
                <a:cs typeface="Gill Sans MT"/>
              </a:rPr>
              <a:t>a</a:t>
            </a:r>
            <a:r>
              <a:rPr lang="is-IS" spc="-60" dirty="0">
                <a:latin typeface="Gill Sans MT"/>
                <a:cs typeface="Gill Sans MT"/>
              </a:rPr>
              <a:t>r</a:t>
            </a:r>
            <a:r>
              <a:rPr lang="is-IS" dirty="0">
                <a:latin typeface="Gill Sans MT"/>
                <a:cs typeface="Gill Sans MT"/>
              </a:rPr>
              <a:t>e</a:t>
            </a:r>
            <a:r>
              <a:rPr lang="is-IS" spc="-5" dirty="0">
                <a:latin typeface="Gill Sans MT"/>
                <a:cs typeface="Gill Sans MT"/>
              </a:rPr>
              <a:t> </a:t>
            </a:r>
            <a:r>
              <a:rPr lang="is-IS" dirty="0">
                <a:latin typeface="Gill Sans MT"/>
                <a:cs typeface="Gill Sans MT"/>
              </a:rPr>
              <a:t>2004</a:t>
            </a:r>
          </a:p>
        </p:txBody>
      </p:sp>
      <p:sp>
        <p:nvSpPr>
          <p:cNvPr id="3" name="object 3"/>
          <p:cNvSpPr/>
          <p:nvPr/>
        </p:nvSpPr>
        <p:spPr>
          <a:xfrm>
            <a:off x="4382007" y="4762500"/>
            <a:ext cx="8576249" cy="441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0431" y="4762500"/>
            <a:ext cx="2400300" cy="622300"/>
          </a:xfrm>
          <a:custGeom>
            <a:avLst/>
            <a:gdLst/>
            <a:ahLst/>
            <a:cxnLst/>
            <a:rect l="l" t="t" r="r" b="b"/>
            <a:pathLst>
              <a:path w="2400300" h="622300">
                <a:moveTo>
                  <a:pt x="0" y="0"/>
                </a:moveTo>
                <a:lnTo>
                  <a:pt x="2400300" y="0"/>
                </a:lnTo>
                <a:lnTo>
                  <a:pt x="24003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44831" y="4762500"/>
            <a:ext cx="1968500" cy="622300"/>
          </a:xfrm>
          <a:custGeom>
            <a:avLst/>
            <a:gdLst/>
            <a:ahLst/>
            <a:cxnLst/>
            <a:rect l="l" t="t" r="r" b="b"/>
            <a:pathLst>
              <a:path w="1968500" h="622300">
                <a:moveTo>
                  <a:pt x="0" y="0"/>
                </a:moveTo>
                <a:lnTo>
                  <a:pt x="1968500" y="0"/>
                </a:lnTo>
                <a:lnTo>
                  <a:pt x="19685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97751" y="4800600"/>
            <a:ext cx="98729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9210">
              <a:tabLst>
                <a:tab pos="6030595" algn="l"/>
              </a:tabLst>
            </a:pPr>
            <a:r>
              <a:rPr sz="3600" b="1" spc="-25" dirty="0">
                <a:latin typeface="Georgia"/>
                <a:cs typeface="Georgia"/>
              </a:rPr>
              <a:t>separab</a:t>
            </a:r>
            <a:r>
              <a:rPr sz="3600" b="1" spc="-5" dirty="0">
                <a:latin typeface="Georgia"/>
                <a:cs typeface="Georgia"/>
              </a:rPr>
              <a:t>l</a:t>
            </a:r>
            <a:r>
              <a:rPr sz="3600" b="1" spc="-25" dirty="0">
                <a:latin typeface="Georgia"/>
                <a:cs typeface="Georgia"/>
              </a:rPr>
              <a:t>e</a:t>
            </a:r>
            <a:r>
              <a:rPr lang="en-US" sz="3600" b="1" spc="-25" dirty="0">
                <a:latin typeface="Georgia"/>
                <a:cs typeface="Georgia"/>
              </a:rPr>
              <a:t>	</a:t>
            </a:r>
            <a:r>
              <a:rPr sz="3600" b="1" spc="-15" dirty="0">
                <a:latin typeface="Georgia"/>
                <a:cs typeface="Georgia"/>
              </a:rPr>
              <a:t>i</a:t>
            </a:r>
            <a:r>
              <a:rPr sz="3600" b="1" spc="-30" dirty="0">
                <a:latin typeface="Georgia"/>
                <a:cs typeface="Georgia"/>
              </a:rPr>
              <a:t>n</a:t>
            </a:r>
            <a:r>
              <a:rPr sz="3600" b="1" dirty="0">
                <a:latin typeface="Georgia"/>
                <a:cs typeface="Georgia"/>
              </a:rPr>
              <a:t>t</a:t>
            </a:r>
            <a:r>
              <a:rPr sz="3600" b="1" spc="-25" dirty="0">
                <a:latin typeface="Georgia"/>
                <a:cs typeface="Georgia"/>
              </a:rPr>
              <a:t>egra</a:t>
            </a:r>
            <a:r>
              <a:rPr sz="3600" b="1" dirty="0">
                <a:latin typeface="Georgia"/>
                <a:cs typeface="Georgia"/>
              </a:rPr>
              <a:t>l</a:t>
            </a:r>
            <a:endParaRPr sz="3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082665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806031" y="2032000"/>
            <a:ext cx="9728200" cy="669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SEPARABLE vs INTEGRAL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pc="-15" dirty="0" err="1">
                <a:latin typeface="Gill Sans MT"/>
                <a:cs typeface="Gill Sans MT"/>
              </a:rPr>
              <a:t>MacEach</a:t>
            </a:r>
            <a:r>
              <a:rPr lang="en-US" spc="-60" dirty="0" err="1">
                <a:latin typeface="Gill Sans MT"/>
                <a:cs typeface="Gill Sans MT"/>
              </a:rPr>
              <a:t>r</a:t>
            </a:r>
            <a:r>
              <a:rPr lang="en-US" dirty="0" err="1">
                <a:latin typeface="Gill Sans MT"/>
                <a:cs typeface="Gill Sans MT"/>
              </a:rPr>
              <a:t>en</a:t>
            </a:r>
            <a:r>
              <a:rPr lang="en-US" spc="-5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1995</a:t>
            </a:r>
          </a:p>
        </p:txBody>
      </p:sp>
    </p:spTree>
    <p:extLst>
      <p:ext uri="{BB962C8B-B14F-4D97-AF65-F5344CB8AC3E}">
        <p14:creationId xmlns:p14="http://schemas.microsoft.com/office/powerpoint/2010/main" val="2135585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732881" y="3479611"/>
            <a:ext cx="11887200" cy="35942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17231" y="3194050"/>
            <a:ext cx="8712200" cy="0"/>
          </a:xfrm>
          <a:custGeom>
            <a:avLst/>
            <a:gdLst/>
            <a:ahLst/>
            <a:cxnLst/>
            <a:rect l="l" t="t" r="r" b="b"/>
            <a:pathLst>
              <a:path w="8712200">
                <a:moveTo>
                  <a:pt x="0" y="0"/>
                </a:moveTo>
                <a:lnTo>
                  <a:pt x="30479" y="0"/>
                </a:lnTo>
                <a:lnTo>
                  <a:pt x="8681720" y="0"/>
                </a:lnTo>
                <a:lnTo>
                  <a:pt x="87122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97682" y="3064511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80"/>
                </a:lnTo>
                <a:lnTo>
                  <a:pt x="259079" y="1295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89902" y="3064511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129540"/>
                </a:lnTo>
                <a:lnTo>
                  <a:pt x="25908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21490" y="2958180"/>
            <a:ext cx="176847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20" dirty="0">
                <a:latin typeface="Gill Sans MT"/>
                <a:cs typeface="Gill Sans MT"/>
              </a:rPr>
              <a:t>separab</a:t>
            </a:r>
            <a:r>
              <a:rPr sz="3600" spc="-5" dirty="0">
                <a:latin typeface="Gill Sans MT"/>
                <a:cs typeface="Gill Sans MT"/>
              </a:rPr>
              <a:t>l</a:t>
            </a:r>
            <a:r>
              <a:rPr sz="3600" dirty="0">
                <a:latin typeface="Gill Sans MT"/>
                <a:cs typeface="Gill Sans MT"/>
              </a:rPr>
              <a:t>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51819" y="2958180"/>
            <a:ext cx="139763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Gill Sans MT"/>
                <a:cs typeface="Gill Sans MT"/>
              </a:rPr>
              <a:t>i</a:t>
            </a:r>
            <a:r>
              <a:rPr sz="3600" spc="-20" dirty="0">
                <a:latin typeface="Gill Sans MT"/>
                <a:cs typeface="Gill Sans MT"/>
              </a:rPr>
              <a:t>ntegra</a:t>
            </a:r>
            <a:r>
              <a:rPr sz="3600" dirty="0">
                <a:latin typeface="Gill Sans MT"/>
                <a:cs typeface="Gill Sans MT"/>
              </a:rPr>
              <a:t>l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48619" y="7096941"/>
            <a:ext cx="18224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75" dirty="0">
                <a:latin typeface="Gill Sans MT"/>
                <a:cs typeface="Gill Sans MT"/>
              </a:rPr>
              <a:t>color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95" dirty="0">
                <a:latin typeface="Gill Sans MT"/>
                <a:cs typeface="Gill Sans MT"/>
              </a:rPr>
              <a:t>|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loca</a:t>
            </a:r>
            <a:r>
              <a:rPr sz="2400" spc="-80" dirty="0">
                <a:latin typeface="Gill Sans MT"/>
                <a:cs typeface="Gill Sans MT"/>
              </a:rPr>
              <a:t>t</a:t>
            </a:r>
            <a:r>
              <a:rPr sz="2400" spc="-45" dirty="0">
                <a:latin typeface="Gill Sans MT"/>
                <a:cs typeface="Gill Sans MT"/>
              </a:rPr>
              <a:t>ion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52257" y="7096942"/>
            <a:ext cx="3217545" cy="849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49730">
              <a:lnSpc>
                <a:spcPct val="114599"/>
              </a:lnSpc>
            </a:pPr>
            <a:r>
              <a:rPr sz="2400" spc="-75" dirty="0">
                <a:latin typeface="Gill Sans MT"/>
                <a:cs typeface="Gill Sans MT"/>
              </a:rPr>
              <a:t>color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95" dirty="0">
                <a:latin typeface="Gill Sans MT"/>
                <a:cs typeface="Gill Sans MT"/>
              </a:rPr>
              <a:t>|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sh</a:t>
            </a:r>
            <a:r>
              <a:rPr sz="2400" spc="-15" dirty="0">
                <a:latin typeface="Gill Sans MT"/>
                <a:cs typeface="Gill Sans MT"/>
              </a:rPr>
              <a:t>a</a:t>
            </a:r>
            <a:r>
              <a:rPr sz="2400" spc="10" dirty="0">
                <a:latin typeface="Gill Sans MT"/>
                <a:cs typeface="Gill Sans MT"/>
              </a:rPr>
              <a:t>p</a:t>
            </a:r>
            <a:r>
              <a:rPr sz="2400" dirty="0">
                <a:latin typeface="Gill Sans MT"/>
                <a:cs typeface="Gill Sans MT"/>
              </a:rPr>
              <a:t>e </a:t>
            </a:r>
            <a:r>
              <a:rPr sz="2400" spc="-75" dirty="0">
                <a:latin typeface="Gill Sans MT"/>
                <a:cs typeface="Gill Sans MT"/>
              </a:rPr>
              <a:t>color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95" dirty="0">
                <a:latin typeface="Gill Sans MT"/>
                <a:cs typeface="Gill Sans MT"/>
              </a:rPr>
              <a:t>|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mot</a:t>
            </a:r>
            <a:r>
              <a:rPr sz="2400" spc="-45" dirty="0">
                <a:latin typeface="Gill Sans MT"/>
                <a:cs typeface="Gill Sans MT"/>
              </a:rPr>
              <a:t>ion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67230" y="7516041"/>
            <a:ext cx="200278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70" dirty="0">
                <a:latin typeface="Gill Sans MT"/>
                <a:cs typeface="Gill Sans MT"/>
              </a:rPr>
              <a:t>si</a:t>
            </a:r>
            <a:r>
              <a:rPr sz="2400" spc="-130" dirty="0">
                <a:latin typeface="Gill Sans MT"/>
                <a:cs typeface="Gill Sans MT"/>
              </a:rPr>
              <a:t>z</a:t>
            </a:r>
            <a:r>
              <a:rPr sz="2400" dirty="0">
                <a:latin typeface="Gill Sans MT"/>
                <a:cs typeface="Gill Sans MT"/>
              </a:rPr>
              <a:t>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95" dirty="0">
                <a:latin typeface="Gill Sans MT"/>
                <a:cs typeface="Gill Sans MT"/>
              </a:rPr>
              <a:t>|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110" dirty="0">
                <a:latin typeface="Gill Sans MT"/>
                <a:cs typeface="Gill Sans MT"/>
              </a:rPr>
              <a:t>o</a:t>
            </a:r>
            <a:r>
              <a:rPr sz="2400" spc="-25" dirty="0">
                <a:latin typeface="Gill Sans MT"/>
                <a:cs typeface="Gill Sans MT"/>
              </a:rPr>
              <a:t>r</a:t>
            </a:r>
            <a:r>
              <a:rPr sz="2400" spc="-35" dirty="0">
                <a:latin typeface="Gill Sans MT"/>
                <a:cs typeface="Gill Sans MT"/>
              </a:rPr>
              <a:t>ie</a:t>
            </a:r>
            <a:r>
              <a:rPr sz="2400" spc="-55" dirty="0">
                <a:latin typeface="Gill Sans MT"/>
                <a:cs typeface="Gill Sans MT"/>
              </a:rPr>
              <a:t>n</a:t>
            </a:r>
            <a:r>
              <a:rPr sz="2400" spc="-80" dirty="0">
                <a:latin typeface="Gill Sans MT"/>
                <a:cs typeface="Gill Sans MT"/>
              </a:rPr>
              <a:t>t</a:t>
            </a:r>
            <a:r>
              <a:rPr sz="2400" spc="-15" dirty="0">
                <a:latin typeface="Gill Sans MT"/>
                <a:cs typeface="Gill Sans MT"/>
              </a:rPr>
              <a:t>a</a:t>
            </a:r>
            <a:r>
              <a:rPr sz="2400" spc="-80" dirty="0">
                <a:latin typeface="Gill Sans MT"/>
                <a:cs typeface="Gill Sans MT"/>
              </a:rPr>
              <a:t>t</a:t>
            </a:r>
            <a:r>
              <a:rPr sz="2400" spc="-45" dirty="0">
                <a:latin typeface="Gill Sans MT"/>
                <a:cs typeface="Gill Sans MT"/>
              </a:rPr>
              <a:t>ion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37119" y="7096941"/>
            <a:ext cx="3913504" cy="78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40" dirty="0">
                <a:latin typeface="Gill Sans MT"/>
                <a:cs typeface="Gill Sans MT"/>
              </a:rPr>
              <a:t>x-</a:t>
            </a:r>
            <a:r>
              <a:rPr sz="2400" spc="-70" dirty="0">
                <a:latin typeface="Gill Sans MT"/>
                <a:cs typeface="Gill Sans MT"/>
              </a:rPr>
              <a:t>si</a:t>
            </a:r>
            <a:r>
              <a:rPr sz="2400" spc="-130" dirty="0">
                <a:latin typeface="Gill Sans MT"/>
                <a:cs typeface="Gill Sans MT"/>
              </a:rPr>
              <a:t>z</a:t>
            </a:r>
            <a:r>
              <a:rPr sz="2400" dirty="0">
                <a:latin typeface="Gill Sans MT"/>
                <a:cs typeface="Gill Sans MT"/>
              </a:rPr>
              <a:t>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95" dirty="0">
                <a:latin typeface="Gill Sans MT"/>
                <a:cs typeface="Gill Sans MT"/>
              </a:rPr>
              <a:t>|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60" dirty="0">
                <a:latin typeface="Gill Sans MT"/>
                <a:cs typeface="Gill Sans MT"/>
              </a:rPr>
              <a:t>y-si</a:t>
            </a:r>
            <a:r>
              <a:rPr sz="2400" spc="-110" dirty="0">
                <a:latin typeface="Gill Sans MT"/>
                <a:cs typeface="Gill Sans MT"/>
              </a:rPr>
              <a:t>z</a:t>
            </a:r>
            <a:r>
              <a:rPr sz="2400" dirty="0">
                <a:latin typeface="Gill Sans MT"/>
                <a:cs typeface="Gill Sans MT"/>
              </a:rPr>
              <a:t>e</a:t>
            </a:r>
            <a:endParaRPr sz="2400">
              <a:latin typeface="Gill Sans MT"/>
              <a:cs typeface="Gill Sans MT"/>
            </a:endParaRPr>
          </a:p>
          <a:p>
            <a:pPr marL="1134745">
              <a:spcBef>
                <a:spcPts val="420"/>
              </a:spcBef>
            </a:pPr>
            <a:r>
              <a:rPr sz="2400" spc="-60" dirty="0">
                <a:latin typeface="Gill Sans MT"/>
                <a:cs typeface="Gill Sans MT"/>
              </a:rPr>
              <a:t>red</a:t>
            </a:r>
            <a:r>
              <a:rPr sz="2400" spc="-20" dirty="0">
                <a:latin typeface="Gill Sans MT"/>
                <a:cs typeface="Gill Sans MT"/>
              </a:rPr>
              <a:t>-g</a:t>
            </a:r>
            <a:r>
              <a:rPr sz="2400" spc="-45" dirty="0">
                <a:latin typeface="Gill Sans MT"/>
                <a:cs typeface="Gill Sans MT"/>
              </a:rPr>
              <a:t>reen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95" dirty="0">
                <a:latin typeface="Gill Sans MT"/>
                <a:cs typeface="Gill Sans MT"/>
              </a:rPr>
              <a:t>|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105" dirty="0">
                <a:latin typeface="Gill Sans MT"/>
                <a:cs typeface="Gill Sans MT"/>
              </a:rPr>
              <a:t>y</a:t>
            </a:r>
            <a:r>
              <a:rPr sz="2400" spc="-40" dirty="0">
                <a:latin typeface="Gill Sans MT"/>
                <a:cs typeface="Gill Sans MT"/>
              </a:rPr>
              <a:t>ell</a:t>
            </a:r>
            <a:r>
              <a:rPr sz="2400" spc="-110" dirty="0">
                <a:latin typeface="Gill Sans MT"/>
                <a:cs typeface="Gill Sans MT"/>
              </a:rPr>
              <a:t>o</a:t>
            </a:r>
            <a:r>
              <a:rPr sz="2400" spc="-15" dirty="0">
                <a:latin typeface="Gill Sans MT"/>
                <a:cs typeface="Gill Sans MT"/>
              </a:rPr>
              <a:t>w-</a:t>
            </a:r>
            <a:r>
              <a:rPr sz="2400" spc="-55" dirty="0">
                <a:latin typeface="Gill Sans MT"/>
                <a:cs typeface="Gill Sans MT"/>
              </a:rPr>
              <a:t>blu</a:t>
            </a:r>
            <a:r>
              <a:rPr sz="2400" dirty="0">
                <a:latin typeface="Gill Sans MT"/>
                <a:cs typeface="Gill Sans MT"/>
              </a:rPr>
              <a:t>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SEPARABLE vs INTEGRAL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is-IS" spc="-170" dirty="0">
                <a:latin typeface="Gill Sans MT"/>
                <a:cs typeface="Gill Sans MT"/>
              </a:rPr>
              <a:t>W</a:t>
            </a:r>
            <a:r>
              <a:rPr lang="is-IS" spc="-15" dirty="0">
                <a:latin typeface="Gill Sans MT"/>
                <a:cs typeface="Gill Sans MT"/>
              </a:rPr>
              <a:t>a</a:t>
            </a:r>
            <a:r>
              <a:rPr lang="is-IS" spc="-60" dirty="0">
                <a:latin typeface="Gill Sans MT"/>
                <a:cs typeface="Gill Sans MT"/>
              </a:rPr>
              <a:t>r</a:t>
            </a:r>
            <a:r>
              <a:rPr lang="is-IS" dirty="0">
                <a:latin typeface="Gill Sans MT"/>
                <a:cs typeface="Gill Sans MT"/>
              </a:rPr>
              <a:t>e</a:t>
            </a:r>
            <a:r>
              <a:rPr lang="is-IS" spc="-5" dirty="0">
                <a:latin typeface="Gill Sans MT"/>
                <a:cs typeface="Gill Sans MT"/>
              </a:rPr>
              <a:t> </a:t>
            </a:r>
            <a:r>
              <a:rPr lang="is-IS" dirty="0">
                <a:latin typeface="Gill Sans MT"/>
                <a:cs typeface="Gill Sans MT"/>
              </a:rPr>
              <a:t>2004</a:t>
            </a:r>
          </a:p>
        </p:txBody>
      </p:sp>
    </p:spTree>
    <p:extLst>
      <p:ext uri="{BB962C8B-B14F-4D97-AF65-F5344CB8AC3E}">
        <p14:creationId xmlns:p14="http://schemas.microsoft.com/office/powerpoint/2010/main" val="1511583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 Encoding</a:t>
            </a:r>
          </a:p>
          <a:p>
            <a:pPr lvl="1"/>
            <a:r>
              <a:rPr lang="en-US" dirty="0"/>
              <a:t>marks and channels</a:t>
            </a:r>
          </a:p>
          <a:p>
            <a:pPr lvl="1"/>
            <a:r>
              <a:rPr lang="en-US" dirty="0"/>
              <a:t>planar position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color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10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-16565"/>
            <a:ext cx="17340264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>
            <a:spLocks noChangeAspect="1"/>
          </p:cNvSpPr>
          <p:nvPr/>
        </p:nvSpPr>
        <p:spPr>
          <a:xfrm>
            <a:off x="228497" y="76200"/>
            <a:ext cx="16883269" cy="960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69631" y="9476601"/>
            <a:ext cx="8001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dirty="0">
                <a:hlinkClick r:id="rId4"/>
              </a:rPr>
              <a:t>http://www.good.is/post/america-s-richest-counties-and-best-educated-counties/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029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E7A665-A676-0C4B-A4FC-789209F52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2" t="65625" b="21093"/>
          <a:stretch/>
        </p:blipFill>
        <p:spPr>
          <a:xfrm>
            <a:off x="3298031" y="1951340"/>
            <a:ext cx="10744200" cy="7802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2736C1-3C76-F14C-AE62-855133FD4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625"/>
          <a:stretch/>
        </p:blipFill>
        <p:spPr>
          <a:xfrm>
            <a:off x="5795192" y="20053"/>
            <a:ext cx="5749878" cy="197616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7D0EA-BE0D-9D4B-8DB3-96C5FCD685A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From: http://</a:t>
            </a:r>
            <a:r>
              <a:rPr lang="en-US" dirty="0" err="1"/>
              <a:t>www.columnfivemedia.com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-content/uploads/2017/12/7-best-infographic-design-2017..gif</a:t>
            </a:r>
          </a:p>
        </p:txBody>
      </p:sp>
    </p:spTree>
    <p:extLst>
      <p:ext uri="{BB962C8B-B14F-4D97-AF65-F5344CB8AC3E}">
        <p14:creationId xmlns:p14="http://schemas.microsoft.com/office/powerpoint/2010/main" val="1461971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20901" y="4368683"/>
            <a:ext cx="7473049" cy="5384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93654" y="215901"/>
            <a:ext cx="7739137" cy="4291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/>
            <a:r>
              <a:rPr lang="en-US" dirty="0"/>
              <a:t>Encoding semantics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de-DE" spc="-170" dirty="0">
                <a:latin typeface="Gill Sans MT"/>
                <a:cs typeface="Gill Sans MT"/>
              </a:rPr>
              <a:t>W</a:t>
            </a:r>
            <a:r>
              <a:rPr lang="de-DE" spc="-15" dirty="0">
                <a:latin typeface="Gill Sans MT"/>
                <a:cs typeface="Gill Sans MT"/>
              </a:rPr>
              <a:t>a</a:t>
            </a:r>
            <a:r>
              <a:rPr lang="de-DE" spc="-60" dirty="0">
                <a:latin typeface="Gill Sans MT"/>
                <a:cs typeface="Gill Sans MT"/>
              </a:rPr>
              <a:t>r</a:t>
            </a:r>
            <a:r>
              <a:rPr lang="de-DE" dirty="0">
                <a:latin typeface="Gill Sans MT"/>
                <a:cs typeface="Gill Sans MT"/>
              </a:rPr>
              <a:t>e</a:t>
            </a:r>
            <a:r>
              <a:rPr lang="de-DE" spc="-5" dirty="0">
                <a:latin typeface="Gill Sans MT"/>
                <a:cs typeface="Gill Sans MT"/>
              </a:rPr>
              <a:t> </a:t>
            </a:r>
            <a:r>
              <a:rPr lang="de-DE" dirty="0">
                <a:latin typeface="Gill Sans MT"/>
                <a:cs typeface="Gill Sans MT"/>
              </a:rPr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493189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+ perceptual effects we will discuss next lecture</a:t>
            </a:r>
          </a:p>
          <a:p>
            <a:pPr lvl="1"/>
            <a:r>
              <a:rPr lang="en-US" dirty="0"/>
              <a:t>pop-out</a:t>
            </a:r>
          </a:p>
          <a:p>
            <a:pPr lvl="1"/>
            <a:r>
              <a:rPr lang="en-US" dirty="0" err="1"/>
              <a:t>steven’s</a:t>
            </a:r>
            <a:r>
              <a:rPr lang="en-US" dirty="0"/>
              <a:t> power law</a:t>
            </a:r>
          </a:p>
          <a:p>
            <a:pPr lvl="1"/>
            <a:r>
              <a:rPr lang="en-US" dirty="0"/>
              <a:t>weber’s law</a:t>
            </a:r>
          </a:p>
          <a:p>
            <a:pPr lvl="1"/>
            <a:r>
              <a:rPr lang="en-US" dirty="0"/>
              <a:t>gestalt principles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planar position</a:t>
            </a:r>
          </a:p>
          <a:p>
            <a:pPr lvl="1"/>
            <a:r>
              <a:rPr lang="en-US" dirty="0"/>
              <a:t>what‘s so special about the plane?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4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9181" y="844550"/>
            <a:ext cx="12661900" cy="8064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60731" y="1424608"/>
            <a:ext cx="4495800" cy="609601"/>
          </a:xfrm>
          <a:custGeom>
            <a:avLst/>
            <a:gdLst/>
            <a:ahLst/>
            <a:cxnLst/>
            <a:rect l="l" t="t" r="r" b="b"/>
            <a:pathLst>
              <a:path w="5359400" h="3365500">
                <a:moveTo>
                  <a:pt x="0" y="0"/>
                </a:moveTo>
                <a:lnTo>
                  <a:pt x="5359399" y="0"/>
                </a:lnTo>
                <a:lnTo>
                  <a:pt x="5359399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28130" y="1447800"/>
            <a:ext cx="5295899" cy="1371600"/>
          </a:xfrm>
          <a:custGeom>
            <a:avLst/>
            <a:gdLst/>
            <a:ahLst/>
            <a:cxnLst/>
            <a:rect l="l" t="t" r="r" b="b"/>
            <a:pathLst>
              <a:path w="5689600" h="8013700">
                <a:moveTo>
                  <a:pt x="0" y="0"/>
                </a:moveTo>
                <a:lnTo>
                  <a:pt x="5689600" y="0"/>
                </a:lnTo>
                <a:lnTo>
                  <a:pt x="5689600" y="8013700"/>
                </a:lnTo>
                <a:lnTo>
                  <a:pt x="0" y="80137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12931" y="1016000"/>
            <a:ext cx="1016000" cy="8064500"/>
          </a:xfrm>
          <a:custGeom>
            <a:avLst/>
            <a:gdLst/>
            <a:ahLst/>
            <a:cxnLst/>
            <a:rect l="l" t="t" r="r" b="b"/>
            <a:pathLst>
              <a:path w="1016000" h="8064500">
                <a:moveTo>
                  <a:pt x="0" y="0"/>
                </a:moveTo>
                <a:lnTo>
                  <a:pt x="1016000" y="0"/>
                </a:lnTo>
                <a:lnTo>
                  <a:pt x="1016000" y="8064500"/>
                </a:lnTo>
                <a:lnTo>
                  <a:pt x="0" y="806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we see the world as a 2.5D space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10351979" y="1295400"/>
            <a:ext cx="1617980" cy="733425"/>
          </a:xfrm>
          <a:custGeom>
            <a:avLst/>
            <a:gdLst/>
            <a:ahLst/>
            <a:cxnLst/>
            <a:rect l="l" t="t" r="r" b="b"/>
            <a:pathLst>
              <a:path w="1617979" h="733425">
                <a:moveTo>
                  <a:pt x="0" y="733224"/>
                </a:moveTo>
                <a:lnTo>
                  <a:pt x="1617926" y="0"/>
                </a:lnTo>
              </a:path>
            </a:pathLst>
          </a:custGeom>
          <a:ln w="1016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20113727">
            <a:off x="10569306" y="684504"/>
            <a:ext cx="1931083" cy="756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70"/>
              </a:lnSpc>
            </a:pPr>
            <a:r>
              <a:rPr sz="5300" spc="-190" dirty="0">
                <a:solidFill>
                  <a:srgbClr val="FF2600"/>
                </a:solidFill>
                <a:latin typeface="Gill Sans MT" panose="020B0502020104020203" pitchFamily="34" charset="0"/>
                <a:cs typeface="Lucida Sans"/>
              </a:rPr>
              <a:t>2.05D</a:t>
            </a:r>
            <a:endParaRPr sz="5300" dirty="0">
              <a:latin typeface="Gill Sans MT" panose="020B0502020104020203" pitchFamily="34" charset="0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67731" y="3200400"/>
            <a:ext cx="13004800" cy="4510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66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power does not extend to 3D</a:t>
            </a:r>
          </a:p>
          <a:p>
            <a:pPr lvl="1"/>
            <a:r>
              <a:rPr lang="en-US" dirty="0"/>
              <a:t>perspective cues</a:t>
            </a:r>
          </a:p>
          <a:p>
            <a:pPr lvl="2"/>
            <a:r>
              <a:rPr lang="en-US" dirty="0"/>
              <a:t>interfere with color and size channels</a:t>
            </a:r>
          </a:p>
          <a:p>
            <a:pPr lvl="1"/>
            <a:r>
              <a:rPr lang="en-US" dirty="0"/>
              <a:t>occlusion of data</a:t>
            </a:r>
          </a:p>
          <a:p>
            <a:pPr lvl="1"/>
            <a:r>
              <a:rPr lang="en-US" dirty="0"/>
              <a:t>text legibility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56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174009" y="4508500"/>
            <a:ext cx="8434881" cy="477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67731" y="42857"/>
            <a:ext cx="7581900" cy="45418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it-IT" spc="-15" dirty="0">
                <a:latin typeface="Gill Sans MT"/>
                <a:cs typeface="Gill Sans MT"/>
              </a:rPr>
              <a:t>Moo</a:t>
            </a:r>
            <a:r>
              <a:rPr lang="it-IT" spc="-60" dirty="0">
                <a:latin typeface="Gill Sans MT"/>
                <a:cs typeface="Gill Sans MT"/>
              </a:rPr>
              <a:t>r</a:t>
            </a:r>
            <a:r>
              <a:rPr lang="it-IT" dirty="0">
                <a:latin typeface="Gill Sans MT"/>
                <a:cs typeface="Gill Sans MT"/>
              </a:rPr>
              <a:t>e</a:t>
            </a:r>
            <a:r>
              <a:rPr lang="it-IT" spc="-5" dirty="0">
                <a:latin typeface="Gill Sans MT"/>
                <a:cs typeface="Gill Sans MT"/>
              </a:rPr>
              <a:t> </a:t>
            </a:r>
            <a:r>
              <a:rPr lang="it-IT" dirty="0">
                <a:latin typeface="Gill Sans MT"/>
                <a:cs typeface="Gill Sans MT"/>
              </a:rPr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1422797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7531" y="1"/>
            <a:ext cx="9817100" cy="9347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sng" dirty="0">
                <a:latin typeface="Gill Sans MT"/>
                <a:cs typeface="Gill Sans MT"/>
                <a:hlinkClick r:id="rId4"/>
              </a:rPr>
              <a:t>http:</a:t>
            </a:r>
            <a:r>
              <a:rPr lang="en-US" u="sng" spc="-5" dirty="0">
                <a:latin typeface="Gill Sans MT"/>
                <a:cs typeface="Gill Sans MT"/>
                <a:hlinkClick r:id="rId4"/>
              </a:rPr>
              <a:t>//ww</a:t>
            </a:r>
            <a:r>
              <a:rPr lang="en-US" u="sng" spc="-110" dirty="0">
                <a:latin typeface="Gill Sans MT"/>
                <a:cs typeface="Gill Sans MT"/>
                <a:hlinkClick r:id="rId4"/>
              </a:rPr>
              <a:t>w</a:t>
            </a:r>
            <a:r>
              <a:rPr lang="en-US" u="sng" dirty="0">
                <a:latin typeface="Gill Sans MT"/>
                <a:cs typeface="Gill Sans MT"/>
                <a:hlinkClick r:id="rId4"/>
              </a:rPr>
              <a:t>.bi</a:t>
            </a:r>
            <a:r>
              <a:rPr lang="en-US" u="sng" spc="-10" dirty="0">
                <a:latin typeface="Gill Sans MT"/>
                <a:cs typeface="Gill Sans MT"/>
                <a:hlinkClick r:id="rId4"/>
              </a:rPr>
              <a:t>o</a:t>
            </a:r>
            <a:r>
              <a:rPr lang="en-US" u="sng" dirty="0">
                <a:latin typeface="Gill Sans MT"/>
                <a:cs typeface="Gill Sans MT"/>
                <a:hlinkClick r:id="rId4"/>
              </a:rPr>
              <a:t>l</a:t>
            </a:r>
            <a:r>
              <a:rPr lang="en-US" u="sng" spc="-85" dirty="0">
                <a:latin typeface="Gill Sans MT"/>
                <a:cs typeface="Gill Sans MT"/>
                <a:hlinkClick r:id="rId4"/>
              </a:rPr>
              <a:t>a</a:t>
            </a:r>
            <a:r>
              <a:rPr lang="en-US" u="sng" spc="-50" dirty="0">
                <a:latin typeface="Gill Sans MT"/>
                <a:cs typeface="Gill Sans MT"/>
                <a:hlinkClick r:id="rId4"/>
              </a:rPr>
              <a:t>y</a:t>
            </a:r>
            <a:r>
              <a:rPr lang="en-US" u="sng" spc="-10" dirty="0">
                <a:latin typeface="Gill Sans MT"/>
                <a:cs typeface="Gill Sans MT"/>
                <a:hlinkClick r:id="rId4"/>
              </a:rPr>
              <a:t>o</a:t>
            </a:r>
            <a:r>
              <a:rPr lang="en-US" u="sng" dirty="0">
                <a:latin typeface="Gill Sans MT"/>
                <a:cs typeface="Gill Sans MT"/>
                <a:hlinkClick r:id="rId4"/>
              </a:rPr>
              <a:t>ut.</a:t>
            </a:r>
            <a:r>
              <a:rPr lang="en-US" u="sng" spc="-10" dirty="0">
                <a:latin typeface="Gill Sans MT"/>
                <a:cs typeface="Gill Sans MT"/>
                <a:hlinkClick r:id="rId4"/>
              </a:rPr>
              <a:t>org</a:t>
            </a:r>
            <a:r>
              <a:rPr lang="en-US" spc="-5" dirty="0">
                <a:latin typeface="Gill Sans MT"/>
                <a:cs typeface="Gill Sans MT"/>
                <a:hlinkClick r:id="rId4"/>
              </a:rPr>
              <a:t>/</a:t>
            </a:r>
            <a:endParaRPr lang="en-US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534722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47298" y="5486400"/>
            <a:ext cx="12845669" cy="166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Gill Sans MT" panose="020B0502020104020203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81560" y="6994544"/>
            <a:ext cx="3640454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4000" spc="-30" dirty="0">
                <a:latin typeface="Gill Sans MT" panose="020B0502020104020203" pitchFamily="34" charset="0"/>
                <a:cs typeface="Georgia"/>
              </a:rPr>
              <a:t>points</a:t>
            </a:r>
            <a:r>
              <a:rPr sz="4000" spc="-5" dirty="0">
                <a:latin typeface="Gill Sans MT" panose="020B0502020104020203" pitchFamily="34" charset="0"/>
                <a:cs typeface="Georgia"/>
              </a:rPr>
              <a:t> </a:t>
            </a:r>
            <a:r>
              <a:rPr sz="4000" spc="-30" dirty="0">
                <a:latin typeface="Gill Sans MT" panose="020B0502020104020203" pitchFamily="34" charset="0"/>
                <a:cs typeface="Georgia"/>
              </a:rPr>
              <a:t>(</a:t>
            </a:r>
            <a:r>
              <a:rPr sz="4000" spc="-35" dirty="0">
                <a:latin typeface="Gill Sans MT" panose="020B0502020104020203" pitchFamily="34" charset="0"/>
                <a:cs typeface="Georgia"/>
              </a:rPr>
              <a:t>0D)</a:t>
            </a:r>
            <a:endParaRPr sz="4000" dirty="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3293" y="6993443"/>
            <a:ext cx="303911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4000" spc="-5" dirty="0">
                <a:latin typeface="Gill Sans MT" panose="020B0502020104020203" pitchFamily="34" charset="0"/>
                <a:cs typeface="Georgia"/>
              </a:rPr>
              <a:t>l</a:t>
            </a:r>
            <a:r>
              <a:rPr sz="4000" spc="-20" dirty="0">
                <a:latin typeface="Gill Sans MT" panose="020B0502020104020203" pitchFamily="34" charset="0"/>
                <a:cs typeface="Georgia"/>
              </a:rPr>
              <a:t>i</a:t>
            </a:r>
            <a:r>
              <a:rPr sz="4000" spc="-40" dirty="0">
                <a:latin typeface="Gill Sans MT" panose="020B0502020104020203" pitchFamily="34" charset="0"/>
                <a:cs typeface="Georgia"/>
              </a:rPr>
              <a:t>n</a:t>
            </a:r>
            <a:r>
              <a:rPr sz="4000" spc="-30" dirty="0">
                <a:latin typeface="Gill Sans MT" panose="020B0502020104020203" pitchFamily="34" charset="0"/>
                <a:cs typeface="Georgia"/>
              </a:rPr>
              <a:t>es</a:t>
            </a:r>
            <a:r>
              <a:rPr sz="4000" spc="-5" dirty="0">
                <a:latin typeface="Gill Sans MT" panose="020B0502020104020203" pitchFamily="34" charset="0"/>
                <a:cs typeface="Georgia"/>
              </a:rPr>
              <a:t> </a:t>
            </a:r>
            <a:r>
              <a:rPr sz="4000" spc="-25" dirty="0">
                <a:latin typeface="Gill Sans MT" panose="020B0502020104020203" pitchFamily="34" charset="0"/>
                <a:cs typeface="Georgia"/>
              </a:rPr>
              <a:t>(</a:t>
            </a:r>
            <a:r>
              <a:rPr sz="4000" spc="-30" dirty="0">
                <a:latin typeface="Gill Sans MT" panose="020B0502020104020203" pitchFamily="34" charset="0"/>
                <a:cs typeface="Georgia"/>
              </a:rPr>
              <a:t>1</a:t>
            </a:r>
            <a:r>
              <a:rPr sz="4000" spc="-35" dirty="0">
                <a:latin typeface="Gill Sans MT" panose="020B0502020104020203" pitchFamily="34" charset="0"/>
                <a:cs typeface="Georgia"/>
              </a:rPr>
              <a:t>D)</a:t>
            </a:r>
            <a:endParaRPr sz="400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39113" y="6993443"/>
            <a:ext cx="331977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4000" spc="-30" dirty="0">
                <a:latin typeface="Gill Sans MT" panose="020B0502020104020203" pitchFamily="34" charset="0"/>
                <a:cs typeface="Georgia"/>
              </a:rPr>
              <a:t>areas</a:t>
            </a:r>
            <a:r>
              <a:rPr sz="4000" spc="-5" dirty="0">
                <a:latin typeface="Gill Sans MT" panose="020B0502020104020203" pitchFamily="34" charset="0"/>
                <a:cs typeface="Georgia"/>
              </a:rPr>
              <a:t> </a:t>
            </a:r>
            <a:r>
              <a:rPr sz="4000" spc="-25" dirty="0">
                <a:latin typeface="Gill Sans MT" panose="020B0502020104020203" pitchFamily="34" charset="0"/>
                <a:cs typeface="Georgia"/>
              </a:rPr>
              <a:t>(</a:t>
            </a:r>
            <a:r>
              <a:rPr sz="4000" dirty="0">
                <a:latin typeface="Gill Sans MT" panose="020B0502020104020203" pitchFamily="34" charset="0"/>
                <a:cs typeface="Georgia"/>
              </a:rPr>
              <a:t>2</a:t>
            </a:r>
            <a:r>
              <a:rPr sz="4000" spc="-35" dirty="0">
                <a:latin typeface="Gill Sans MT" panose="020B0502020104020203" pitchFamily="34" charset="0"/>
                <a:cs typeface="Georgia"/>
              </a:rPr>
              <a:t>D)</a:t>
            </a:r>
            <a:endParaRPr sz="400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11130" y="5740625"/>
            <a:ext cx="0" cy="1968500"/>
          </a:xfrm>
          <a:custGeom>
            <a:avLst/>
            <a:gdLst/>
            <a:ahLst/>
            <a:cxnLst/>
            <a:rect l="l" t="t" r="r" b="b"/>
            <a:pathLst>
              <a:path h="1968500">
                <a:moveTo>
                  <a:pt x="0" y="1968499"/>
                </a:moveTo>
                <a:lnTo>
                  <a:pt x="0" y="0"/>
                </a:lnTo>
              </a:path>
            </a:pathLst>
          </a:custGeom>
          <a:ln w="25400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>
            <a:pPr algn="ctr"/>
            <a:endParaRPr sz="1400">
              <a:latin typeface="Gill Sans MT" panose="020B0502020104020203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311731" y="5740625"/>
            <a:ext cx="0" cy="1968500"/>
          </a:xfrm>
          <a:custGeom>
            <a:avLst/>
            <a:gdLst/>
            <a:ahLst/>
            <a:cxnLst/>
            <a:rect l="l" t="t" r="r" b="b"/>
            <a:pathLst>
              <a:path h="1968500">
                <a:moveTo>
                  <a:pt x="0" y="1968499"/>
                </a:moveTo>
                <a:lnTo>
                  <a:pt x="0" y="0"/>
                </a:lnTo>
              </a:path>
            </a:pathLst>
          </a:custGeom>
          <a:ln w="25400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>
            <a:pPr algn="ctr"/>
            <a:endParaRPr sz="1400">
              <a:latin typeface="Gill Sans MT" panose="020B0502020104020203" pitchFamily="3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MARKS</a:t>
            </a:r>
          </a:p>
          <a:p>
            <a:pPr lvl="1"/>
            <a:r>
              <a:rPr lang="en-US" dirty="0"/>
              <a:t>graphical element in an image</a:t>
            </a:r>
          </a:p>
          <a:p>
            <a:pPr lvl="1"/>
            <a:r>
              <a:rPr lang="en-US" dirty="0"/>
              <a:t>classified according to number of spatial dimensions required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47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TIME AS ENCODING CHANNEL</a:t>
            </a:r>
          </a:p>
          <a:p>
            <a:pPr lvl="1"/>
            <a:r>
              <a:rPr lang="en-US" dirty="0"/>
              <a:t>You’ll remember, visualization uses pictures to enhance working memory</a:t>
            </a:r>
          </a:p>
          <a:p>
            <a:pPr lvl="1"/>
            <a:r>
              <a:rPr lang="en-US" dirty="0"/>
              <a:t>external versus internal memory</a:t>
            </a:r>
          </a:p>
          <a:p>
            <a:pPr lvl="2"/>
            <a:r>
              <a:rPr lang="en-US" i="1" dirty="0"/>
              <a:t>easy to compare views by moving eyes</a:t>
            </a:r>
          </a:p>
          <a:p>
            <a:pPr marL="323850" lvl="2" indent="-323850"/>
            <a:r>
              <a:rPr lang="en-US" i="1" dirty="0"/>
              <a:t>hard to compare view to memory of what you saw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99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39331" y="2183645"/>
            <a:ext cx="10248898" cy="4598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33631" y="2870200"/>
            <a:ext cx="5105400" cy="3365500"/>
          </a:xfrm>
          <a:custGeom>
            <a:avLst/>
            <a:gdLst/>
            <a:ahLst/>
            <a:cxnLst/>
            <a:rect l="l" t="t" r="r" b="b"/>
            <a:pathLst>
              <a:path w="5105400" h="3365500">
                <a:moveTo>
                  <a:pt x="0" y="3365500"/>
                </a:moveTo>
                <a:lnTo>
                  <a:pt x="5105400" y="3365500"/>
                </a:lnTo>
                <a:lnTo>
                  <a:pt x="5105400" y="0"/>
                </a:lnTo>
                <a:lnTo>
                  <a:pt x="0" y="0"/>
                </a:lnTo>
                <a:lnTo>
                  <a:pt x="0" y="3365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3131" y="6235700"/>
            <a:ext cx="10528300" cy="2349500"/>
          </a:xfrm>
          <a:custGeom>
            <a:avLst/>
            <a:gdLst/>
            <a:ahLst/>
            <a:cxnLst/>
            <a:rect l="l" t="t" r="r" b="b"/>
            <a:pathLst>
              <a:path w="10528300" h="2349500">
                <a:moveTo>
                  <a:pt x="0" y="0"/>
                </a:moveTo>
                <a:lnTo>
                  <a:pt x="10528300" y="0"/>
                </a:lnTo>
                <a:lnTo>
                  <a:pt x="10528300" y="2349500"/>
                </a:lnTo>
                <a:lnTo>
                  <a:pt x="0" y="2349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40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39331" y="2183645"/>
            <a:ext cx="10248898" cy="4598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63131" y="6235700"/>
            <a:ext cx="10528300" cy="2349500"/>
          </a:xfrm>
          <a:custGeom>
            <a:avLst/>
            <a:gdLst/>
            <a:ahLst/>
            <a:cxnLst/>
            <a:rect l="l" t="t" r="r" b="b"/>
            <a:pathLst>
              <a:path w="10528300" h="2349500">
                <a:moveTo>
                  <a:pt x="0" y="0"/>
                </a:moveTo>
                <a:lnTo>
                  <a:pt x="10528300" y="0"/>
                </a:lnTo>
                <a:lnTo>
                  <a:pt x="10528300" y="2349500"/>
                </a:lnTo>
                <a:lnTo>
                  <a:pt x="0" y="2349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75831" y="2870200"/>
            <a:ext cx="5105400" cy="3416300"/>
          </a:xfrm>
          <a:custGeom>
            <a:avLst/>
            <a:gdLst/>
            <a:ahLst/>
            <a:cxnLst/>
            <a:rect l="l" t="t" r="r" b="b"/>
            <a:pathLst>
              <a:path w="5105400" h="3416300">
                <a:moveTo>
                  <a:pt x="0" y="0"/>
                </a:moveTo>
                <a:lnTo>
                  <a:pt x="5105400" y="0"/>
                </a:lnTo>
                <a:lnTo>
                  <a:pt x="51054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9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39331" y="2183645"/>
            <a:ext cx="10248898" cy="4598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59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39331" y="2183645"/>
            <a:ext cx="10248897" cy="4598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049" y="6272528"/>
            <a:ext cx="4957460" cy="33726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97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WHEN TO USE ANIMATION?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06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761832" y="1397000"/>
            <a:ext cx="11816599" cy="835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b="1" u="none" dirty="0">
                <a:solidFill>
                  <a:srgbClr val="00B050"/>
                </a:solidFill>
              </a:rPr>
              <a:t>GOOD: </a:t>
            </a:r>
            <a:r>
              <a:rPr lang="en-US" dirty="0"/>
              <a:t>STORYTELLING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2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sz="6000" b="1" u="none" spc="-210" dirty="0">
                <a:solidFill>
                  <a:srgbClr val="00B050"/>
                </a:solidFill>
                <a:latin typeface="Gill Sans MT"/>
                <a:cs typeface="Gill Sans MT"/>
              </a:rPr>
              <a:t>GOOD</a:t>
            </a:r>
            <a:r>
              <a:rPr lang="en-US" sz="6000" b="1" u="none" spc="-65" dirty="0">
                <a:solidFill>
                  <a:srgbClr val="00B050"/>
                </a:solidFill>
                <a:latin typeface="Gill Sans MT"/>
                <a:cs typeface="Gill Sans MT"/>
              </a:rPr>
              <a:t>:</a:t>
            </a:r>
            <a:r>
              <a:rPr lang="en-US" sz="6000" b="1" u="none" dirty="0">
                <a:solidFill>
                  <a:srgbClr val="00B050"/>
                </a:solidFill>
                <a:latin typeface="Gill Sans MT"/>
                <a:cs typeface="Gill Sans MT"/>
              </a:rPr>
              <a:t> </a:t>
            </a:r>
            <a:r>
              <a:rPr lang="en-US" sz="6000" spc="-180" dirty="0">
                <a:latin typeface="Gill Sans MT"/>
                <a:cs typeface="Gill Sans MT"/>
              </a:rPr>
              <a:t>TR</a:t>
            </a:r>
            <a:r>
              <a:rPr lang="en-US" sz="6000" dirty="0">
                <a:latin typeface="Gill Sans MT"/>
                <a:cs typeface="Gill Sans MT"/>
              </a:rPr>
              <a:t>AN</a:t>
            </a:r>
            <a:r>
              <a:rPr lang="en-US" sz="6000" spc="-5" dirty="0">
                <a:latin typeface="Gill Sans MT"/>
                <a:cs typeface="Gill Sans MT"/>
              </a:rPr>
              <a:t>S</a:t>
            </a:r>
            <a:r>
              <a:rPr lang="en-US" sz="6000" spc="-110" dirty="0">
                <a:latin typeface="Gill Sans MT"/>
                <a:cs typeface="Gill Sans MT"/>
              </a:rPr>
              <a:t>I</a:t>
            </a:r>
            <a:r>
              <a:rPr lang="en-US" sz="6000" spc="-270" dirty="0">
                <a:latin typeface="Gill Sans MT"/>
                <a:cs typeface="Gill Sans MT"/>
              </a:rPr>
              <a:t>T</a:t>
            </a:r>
            <a:r>
              <a:rPr lang="en-US" sz="6000" spc="-50" dirty="0">
                <a:latin typeface="Gill Sans MT"/>
                <a:cs typeface="Gill Sans MT"/>
              </a:rPr>
              <a:t>I</a:t>
            </a:r>
            <a:r>
              <a:rPr lang="en-US" sz="6000" spc="-165" dirty="0">
                <a:latin typeface="Gill Sans MT"/>
                <a:cs typeface="Gill Sans MT"/>
              </a:rPr>
              <a:t>O</a:t>
            </a:r>
            <a:r>
              <a:rPr lang="en-US" sz="6000" dirty="0">
                <a:latin typeface="Gill Sans MT"/>
                <a:cs typeface="Gill Sans MT"/>
              </a:rPr>
              <a:t>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2761832" y="1397000"/>
            <a:ext cx="11816599" cy="835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602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69332" y="304800"/>
            <a:ext cx="12801600" cy="1981201"/>
          </a:xfrm>
        </p:spPr>
        <p:txBody>
          <a:bodyPr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b="1" u="none" dirty="0">
                <a:solidFill>
                  <a:srgbClr val="FF0000"/>
                </a:solidFill>
              </a:rPr>
              <a:t>BAD: </a:t>
            </a:r>
            <a:r>
              <a:rPr lang="en-US" dirty="0"/>
              <a:t>COMPARING COMPLEX STATE CHANGES OVER TIME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>
          <a:xfrm>
            <a:off x="5088731" y="9296399"/>
            <a:ext cx="10820401" cy="457201"/>
          </a:xfrm>
        </p:spPr>
        <p:txBody>
          <a:bodyPr/>
          <a:lstStyle/>
          <a:p>
            <a:r>
              <a:rPr lang="en-US" dirty="0"/>
              <a:t>Comparing the Topology of Combustion Simulations, From the </a:t>
            </a:r>
            <a:r>
              <a:rPr lang="en-US" dirty="0">
                <a:hlinkClick r:id="rId5"/>
              </a:rPr>
              <a:t>SCI Institute</a:t>
            </a:r>
            <a:endParaRPr lang="en-US" dirty="0"/>
          </a:p>
        </p:txBody>
      </p:sp>
      <p:pic>
        <p:nvPicPr>
          <p:cNvPr id="6" name="combustion-stack">
            <a:hlinkClick r:id="" action="ppaction://media"/>
            <a:extLst>
              <a:ext uri="{FF2B5EF4-FFF2-40B4-BE49-F238E27FC236}">
                <a16:creationId xmlns:a16="http://schemas.microsoft.com/office/drawing/2014/main" id="{6B1FD425-1288-2944-9709-6350C13D49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3352800"/>
            <a:ext cx="1734026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7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04 - Cerebral- Visualizing Multiple Experimental Conditions on a Graph with Biological Contex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5598" end="145080.6666"/>
                </p14:media>
              </p:ext>
            </p:extLst>
          </p:nvPr>
        </p:nvPicPr>
        <p:blipFill rotWithShape="1">
          <a:blip r:embed="rId5"/>
          <a:srcRect l="21821" t="11095" r="666" b="22330"/>
          <a:stretch/>
        </p:blipFill>
        <p:spPr>
          <a:xfrm>
            <a:off x="2208371" y="1828800"/>
            <a:ext cx="12923520" cy="7315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228600"/>
            <a:ext cx="10972800" cy="1447801"/>
          </a:xfrm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en-US" b="1" u="none" dirty="0">
                <a:solidFill>
                  <a:srgbClr val="FF0000"/>
                </a:solidFill>
              </a:rPr>
              <a:t>BAD: </a:t>
            </a:r>
            <a:r>
              <a:rPr lang="en-US" dirty="0"/>
              <a:t>MULTIPLE STATES WITH MULTIPLE CHANGES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8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47298" y="2984274"/>
            <a:ext cx="12845669" cy="166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600">
              <a:latin typeface="Gill Sans MT" panose="020B0502020104020203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81560" y="4492419"/>
            <a:ext cx="3640454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4400" spc="-3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points</a:t>
            </a:r>
            <a:r>
              <a:rPr sz="4400" spc="-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 </a:t>
            </a:r>
            <a:r>
              <a:rPr sz="4400" spc="-3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(</a:t>
            </a:r>
            <a:r>
              <a:rPr sz="4400" spc="-3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0D)</a:t>
            </a:r>
            <a:endParaRPr sz="4400" dirty="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3293" y="4491318"/>
            <a:ext cx="303911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4400" spc="-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l</a:t>
            </a:r>
            <a:r>
              <a:rPr sz="4400" spc="-2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i</a:t>
            </a:r>
            <a:r>
              <a:rPr sz="4400" spc="-4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n</a:t>
            </a:r>
            <a:r>
              <a:rPr sz="4400" spc="-3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es</a:t>
            </a:r>
            <a:r>
              <a:rPr sz="4400" spc="-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 </a:t>
            </a:r>
            <a:r>
              <a:rPr sz="4400" spc="-2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(</a:t>
            </a:r>
            <a:r>
              <a:rPr sz="4400" spc="-3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1</a:t>
            </a:r>
            <a:r>
              <a:rPr sz="4400" spc="-3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D)</a:t>
            </a:r>
            <a:endParaRPr sz="440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39113" y="4491318"/>
            <a:ext cx="3319779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4400" spc="-3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areas</a:t>
            </a:r>
            <a:r>
              <a:rPr sz="4400" spc="-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 </a:t>
            </a:r>
            <a:r>
              <a:rPr sz="4400" spc="-2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(</a:t>
            </a:r>
            <a:r>
              <a:rPr sz="440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2</a:t>
            </a:r>
            <a:r>
              <a:rPr sz="4400" spc="-3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D)</a:t>
            </a:r>
            <a:endParaRPr sz="440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11130" y="3238500"/>
            <a:ext cx="0" cy="1968500"/>
          </a:xfrm>
          <a:custGeom>
            <a:avLst/>
            <a:gdLst/>
            <a:ahLst/>
            <a:cxnLst/>
            <a:rect l="l" t="t" r="r" b="b"/>
            <a:pathLst>
              <a:path h="1968500">
                <a:moveTo>
                  <a:pt x="0" y="1968499"/>
                </a:moveTo>
                <a:lnTo>
                  <a:pt x="0" y="0"/>
                </a:lnTo>
              </a:path>
            </a:pathLst>
          </a:custGeom>
          <a:ln w="25400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>
            <a:pPr algn="ctr"/>
            <a:endParaRPr sz="1600">
              <a:latin typeface="Gill Sans MT" panose="020B0502020104020203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38389" y="2890999"/>
            <a:ext cx="398526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2800" i="1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marks</a:t>
            </a:r>
            <a:r>
              <a:rPr sz="2800" i="1" spc="-5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 </a:t>
            </a:r>
            <a:r>
              <a:rPr sz="2800" i="1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as</a:t>
            </a:r>
            <a:r>
              <a:rPr sz="2800" i="1" spc="-5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 </a:t>
            </a:r>
            <a:r>
              <a:rPr sz="2800" i="1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nodes</a:t>
            </a:r>
            <a:r>
              <a:rPr sz="2800" i="1" spc="-5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 </a:t>
            </a:r>
            <a:r>
              <a:rPr sz="2800" i="1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(i</a:t>
            </a:r>
            <a:r>
              <a:rPr sz="2800" i="1" spc="-10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t</a:t>
            </a:r>
            <a:r>
              <a:rPr sz="2800" i="1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ems)</a:t>
            </a:r>
            <a:endParaRPr sz="2800">
              <a:latin typeface="Gill Sans MT" panose="020B0502020104020203" pitchFamily="34" charset="0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311731" y="3238500"/>
            <a:ext cx="0" cy="1968500"/>
          </a:xfrm>
          <a:custGeom>
            <a:avLst/>
            <a:gdLst/>
            <a:ahLst/>
            <a:cxnLst/>
            <a:rect l="l" t="t" r="r" b="b"/>
            <a:pathLst>
              <a:path h="1968500">
                <a:moveTo>
                  <a:pt x="0" y="1968499"/>
                </a:moveTo>
                <a:lnTo>
                  <a:pt x="0" y="0"/>
                </a:lnTo>
              </a:path>
            </a:pathLst>
          </a:custGeom>
          <a:ln w="25400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>
            <a:pPr algn="ctr"/>
            <a:endParaRPr sz="1600">
              <a:latin typeface="Gill Sans MT" panose="020B0502020104020203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55933" y="6340994"/>
            <a:ext cx="8991715" cy="1864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600">
              <a:latin typeface="Gill Sans MT" panose="020B0502020104020203" pitchFamily="3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38430" y="6286500"/>
            <a:ext cx="0" cy="2438400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2438399"/>
                </a:moveTo>
                <a:lnTo>
                  <a:pt x="0" y="0"/>
                </a:lnTo>
              </a:path>
            </a:pathLst>
          </a:custGeom>
          <a:ln w="25400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>
            <a:pPr algn="ctr"/>
            <a:endParaRPr sz="1600">
              <a:latin typeface="Gill Sans MT" panose="020B0502020104020203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28002" y="7926451"/>
            <a:ext cx="402971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4400" spc="-3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c</a:t>
            </a:r>
            <a:r>
              <a:rPr sz="4400" spc="-4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o</a:t>
            </a:r>
            <a:r>
              <a:rPr sz="440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nt</a:t>
            </a:r>
            <a:r>
              <a:rPr sz="4400" spc="-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a</a:t>
            </a:r>
            <a:r>
              <a:rPr sz="4400" spc="-2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i</a:t>
            </a:r>
            <a:r>
              <a:rPr sz="4400" spc="-3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n</a:t>
            </a:r>
            <a:r>
              <a:rPr sz="4400" spc="-4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me</a:t>
            </a:r>
            <a:r>
              <a:rPr sz="440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nt</a:t>
            </a:r>
            <a:endParaRPr sz="440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90110" y="7926451"/>
            <a:ext cx="351599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4400" spc="-3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c</a:t>
            </a:r>
            <a:r>
              <a:rPr sz="4400" spc="-4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o</a:t>
            </a:r>
            <a:r>
              <a:rPr sz="4400" spc="-3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nne</a:t>
            </a:r>
            <a:r>
              <a:rPr sz="440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ct</a:t>
            </a:r>
            <a:r>
              <a:rPr sz="4400" spc="-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i</a:t>
            </a:r>
            <a:r>
              <a:rPr sz="4400" spc="-4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o</a:t>
            </a:r>
            <a:r>
              <a:rPr sz="4400" spc="-3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n</a:t>
            </a:r>
            <a:endParaRPr sz="440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09676" y="6061505"/>
            <a:ext cx="243903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2800" i="1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marks</a:t>
            </a:r>
            <a:r>
              <a:rPr sz="2800" i="1" spc="-5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 </a:t>
            </a:r>
            <a:r>
              <a:rPr sz="2800" i="1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as</a:t>
            </a:r>
            <a:r>
              <a:rPr sz="2800" i="1" spc="-5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 </a:t>
            </a:r>
            <a:r>
              <a:rPr sz="2800" i="1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links</a:t>
            </a:r>
            <a:endParaRPr sz="2800" dirty="0">
              <a:latin typeface="Gill Sans MT" panose="020B0502020104020203" pitchFamily="34" charset="0"/>
              <a:cs typeface="Arial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marks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5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381002"/>
            <a:ext cx="10972800" cy="2057398"/>
          </a:xfrm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en-US" b="1" u="none" dirty="0">
                <a:solidFill>
                  <a:srgbClr val="FF0000"/>
                </a:solidFill>
              </a:rPr>
              <a:t>BAD: </a:t>
            </a:r>
            <a:r>
              <a:rPr lang="en-US" dirty="0"/>
              <a:t>MULTIPLE STATES WITH MULTIPLE CHANGES</a:t>
            </a:r>
          </a:p>
          <a:p>
            <a:pPr lvl="1" algn="ctr"/>
            <a:r>
              <a:rPr lang="en-US" dirty="0"/>
              <a:t>alternative: small multiples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3"/>
          <p:cNvSpPr/>
          <p:nvPr/>
        </p:nvSpPr>
        <p:spPr>
          <a:xfrm>
            <a:off x="4009231" y="4174068"/>
            <a:ext cx="9321800" cy="4741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8987631" y="2992968"/>
            <a:ext cx="4241800" cy="927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588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Color will be discussed in next lecture</a:t>
            </a:r>
          </a:p>
          <a:p>
            <a:pPr lvl="1"/>
            <a:r>
              <a:rPr lang="en-US" dirty="0"/>
              <a:t>However, a good mantra is: </a:t>
            </a:r>
            <a:br>
              <a:rPr lang="en-US" dirty="0"/>
            </a:br>
            <a:r>
              <a:rPr lang="en-US" dirty="0"/>
              <a:t>“Get it right in black and white” – Maureen Stone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F2F82-59A9-C24B-9B00-F9D1F36CAE2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97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  <a:p>
            <a:pPr lvl="1"/>
            <a:r>
              <a:rPr lang="en-US" dirty="0"/>
              <a:t>Visualization Analysis &amp; Design: Chapter 2 (pp. 20-41) &amp; Chapter 5 (pp. 94-115)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39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66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832679" y="3032779"/>
            <a:ext cx="9674904" cy="6720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CHANNELS</a:t>
            </a:r>
          </a:p>
          <a:p>
            <a:pPr lvl="1"/>
            <a:r>
              <a:rPr lang="en-US" dirty="0"/>
              <a:t>parameters that control the appearance of marks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67731" y="3539744"/>
            <a:ext cx="12827522" cy="2674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name that mark and channel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0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21931" y="3276600"/>
            <a:ext cx="9144000" cy="6248400"/>
          </a:xfrm>
          <a:prstGeom prst="rect">
            <a:avLst/>
          </a:prstGeom>
          <a:blipFill>
            <a:blip r:embed="rId3" cstate="print"/>
            <a:srcRect/>
            <a:stretch>
              <a:fillRect l="-2070" t="-4210" r="-3736" b="-415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36230" y="2209800"/>
            <a:ext cx="4298187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spcBef>
                <a:spcPts val="1330"/>
              </a:spcBef>
              <a:tabLst>
                <a:tab pos="4655185" algn="l"/>
              </a:tabLst>
            </a:pPr>
            <a:r>
              <a:rPr sz="3000" i="1" dirty="0">
                <a:solidFill>
                  <a:srgbClr val="FF2F92"/>
                </a:solidFill>
                <a:latin typeface="Arial"/>
                <a:cs typeface="Arial"/>
              </a:rPr>
              <a:t>iden</a:t>
            </a:r>
            <a:r>
              <a:rPr sz="3000" i="1" spc="-10" dirty="0">
                <a:solidFill>
                  <a:srgbClr val="FF2F92"/>
                </a:solidFill>
                <a:latin typeface="Arial"/>
                <a:cs typeface="Arial"/>
              </a:rPr>
              <a:t>tity</a:t>
            </a:r>
            <a:r>
              <a:rPr sz="3000" i="1" spc="-5" dirty="0">
                <a:solidFill>
                  <a:srgbClr val="FF2F92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FF2F92"/>
                </a:solidFill>
                <a:latin typeface="Arial"/>
                <a:cs typeface="Arial"/>
              </a:rPr>
              <a:t>(wha</a:t>
            </a:r>
            <a:r>
              <a:rPr sz="3000" i="1" spc="-10" dirty="0">
                <a:solidFill>
                  <a:srgbClr val="FF2F92"/>
                </a:solidFill>
                <a:latin typeface="Arial"/>
                <a:cs typeface="Arial"/>
              </a:rPr>
              <a:t>t</a:t>
            </a:r>
            <a:r>
              <a:rPr sz="3000" i="1" spc="-5" dirty="0">
                <a:solidFill>
                  <a:srgbClr val="FF2F92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FF2F92"/>
                </a:solidFill>
                <a:latin typeface="Arial"/>
                <a:cs typeface="Arial"/>
              </a:rPr>
              <a:t>or</a:t>
            </a:r>
            <a:r>
              <a:rPr sz="3000" i="1" spc="-5" dirty="0">
                <a:solidFill>
                  <a:srgbClr val="FF2F92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FF2F92"/>
                </a:solidFill>
                <a:latin typeface="Arial"/>
                <a:cs typeface="Arial"/>
              </a:rPr>
              <a:t>where)</a:t>
            </a:r>
            <a:endParaRPr lang="en-US" sz="3000" i="1" dirty="0">
              <a:solidFill>
                <a:srgbClr val="FF2F92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71130" y="5633367"/>
            <a:ext cx="4254500" cy="1701800"/>
          </a:xfrm>
          <a:custGeom>
            <a:avLst/>
            <a:gdLst/>
            <a:ahLst/>
            <a:cxnLst/>
            <a:rect l="l" t="t" r="r" b="b"/>
            <a:pathLst>
              <a:path w="4254500" h="1701800">
                <a:moveTo>
                  <a:pt x="0" y="0"/>
                </a:moveTo>
                <a:lnTo>
                  <a:pt x="4254500" y="0"/>
                </a:lnTo>
                <a:lnTo>
                  <a:pt x="4254500" y="1701799"/>
                </a:lnTo>
                <a:lnTo>
                  <a:pt x="0" y="1701799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2F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63930" y="3283867"/>
            <a:ext cx="3441700" cy="1828800"/>
          </a:xfrm>
          <a:custGeom>
            <a:avLst/>
            <a:gdLst/>
            <a:ahLst/>
            <a:cxnLst/>
            <a:rect l="l" t="t" r="r" b="b"/>
            <a:pathLst>
              <a:path w="3441700" h="1828800">
                <a:moveTo>
                  <a:pt x="0" y="0"/>
                </a:moveTo>
                <a:lnTo>
                  <a:pt x="3441700" y="0"/>
                </a:lnTo>
                <a:lnTo>
                  <a:pt x="3441700" y="1828799"/>
                </a:lnTo>
                <a:lnTo>
                  <a:pt x="0" y="1828799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2F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2730" y="3347367"/>
            <a:ext cx="5321300" cy="1828800"/>
          </a:xfrm>
          <a:custGeom>
            <a:avLst/>
            <a:gdLst/>
            <a:ahLst/>
            <a:cxnLst/>
            <a:rect l="l" t="t" r="r" b="b"/>
            <a:pathLst>
              <a:path w="5321300" h="1828800">
                <a:moveTo>
                  <a:pt x="0" y="0"/>
                </a:moveTo>
                <a:lnTo>
                  <a:pt x="5321300" y="0"/>
                </a:lnTo>
                <a:lnTo>
                  <a:pt x="5321300" y="1828799"/>
                </a:lnTo>
                <a:lnTo>
                  <a:pt x="0" y="1828799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2F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83830" y="3258467"/>
            <a:ext cx="5499100" cy="1993900"/>
          </a:xfrm>
          <a:custGeom>
            <a:avLst/>
            <a:gdLst/>
            <a:ahLst/>
            <a:cxnLst/>
            <a:rect l="l" t="t" r="r" b="b"/>
            <a:pathLst>
              <a:path w="5499100" h="1993900">
                <a:moveTo>
                  <a:pt x="0" y="0"/>
                </a:moveTo>
                <a:lnTo>
                  <a:pt x="5499100" y="0"/>
                </a:lnTo>
                <a:lnTo>
                  <a:pt x="5499100" y="1993899"/>
                </a:lnTo>
                <a:lnTo>
                  <a:pt x="0" y="1993899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75031" y="3207667"/>
            <a:ext cx="3619500" cy="1993900"/>
          </a:xfrm>
          <a:custGeom>
            <a:avLst/>
            <a:gdLst/>
            <a:ahLst/>
            <a:cxnLst/>
            <a:rect l="l" t="t" r="r" b="b"/>
            <a:pathLst>
              <a:path w="3619500" h="1993900">
                <a:moveTo>
                  <a:pt x="0" y="0"/>
                </a:moveTo>
                <a:lnTo>
                  <a:pt x="3619499" y="0"/>
                </a:lnTo>
                <a:lnTo>
                  <a:pt x="3619499" y="1993899"/>
                </a:lnTo>
                <a:lnTo>
                  <a:pt x="0" y="1993899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76631" y="5633366"/>
            <a:ext cx="2451100" cy="1727200"/>
          </a:xfrm>
          <a:custGeom>
            <a:avLst/>
            <a:gdLst/>
            <a:ahLst/>
            <a:cxnLst/>
            <a:rect l="l" t="t" r="r" b="b"/>
            <a:pathLst>
              <a:path w="2451100" h="1727200">
                <a:moveTo>
                  <a:pt x="0" y="0"/>
                </a:moveTo>
                <a:lnTo>
                  <a:pt x="2451099" y="0"/>
                </a:lnTo>
                <a:lnTo>
                  <a:pt x="2451099" y="1727200"/>
                </a:lnTo>
                <a:lnTo>
                  <a:pt x="0" y="17272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83830" y="7741567"/>
            <a:ext cx="8534400" cy="1739900"/>
          </a:xfrm>
          <a:custGeom>
            <a:avLst/>
            <a:gdLst/>
            <a:ahLst/>
            <a:cxnLst/>
            <a:rect l="l" t="t" r="r" b="b"/>
            <a:pathLst>
              <a:path w="8534400" h="1739900">
                <a:moveTo>
                  <a:pt x="0" y="0"/>
                </a:moveTo>
                <a:lnTo>
                  <a:pt x="8534400" y="0"/>
                </a:lnTo>
                <a:lnTo>
                  <a:pt x="85344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CHANNEL TYPES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object 3"/>
          <p:cNvSpPr txBox="1"/>
          <p:nvPr/>
        </p:nvSpPr>
        <p:spPr>
          <a:xfrm>
            <a:off x="4136230" y="2640792"/>
            <a:ext cx="4114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spcBef>
                <a:spcPts val="1330"/>
              </a:spcBef>
              <a:tabLst>
                <a:tab pos="4655185" algn="l"/>
              </a:tabLst>
            </a:pPr>
            <a:r>
              <a:rPr sz="3000" i="1" dirty="0">
                <a:solidFill>
                  <a:srgbClr val="0096FF"/>
                </a:solidFill>
                <a:latin typeface="Arial"/>
                <a:cs typeface="Arial"/>
              </a:rPr>
              <a:t>magni</a:t>
            </a:r>
            <a:r>
              <a:rPr sz="3000" i="1" spc="-10" dirty="0">
                <a:solidFill>
                  <a:srgbClr val="0096FF"/>
                </a:solidFill>
                <a:latin typeface="Arial"/>
                <a:cs typeface="Arial"/>
              </a:rPr>
              <a:t>t</a:t>
            </a:r>
            <a:r>
              <a:rPr sz="3000" i="1" dirty="0">
                <a:solidFill>
                  <a:srgbClr val="0096FF"/>
                </a:solidFill>
                <a:latin typeface="Arial"/>
                <a:cs typeface="Arial"/>
              </a:rPr>
              <a:t>ude</a:t>
            </a:r>
            <a:r>
              <a:rPr sz="3000" i="1" spc="-5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0096FF"/>
                </a:solidFill>
                <a:latin typeface="Arial"/>
                <a:cs typeface="Arial"/>
              </a:rPr>
              <a:t>(how</a:t>
            </a:r>
            <a:r>
              <a:rPr sz="3000" i="1" spc="-5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0096FF"/>
                </a:solidFill>
                <a:latin typeface="Arial"/>
                <a:cs typeface="Arial"/>
              </a:rPr>
              <a:t>much)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35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expressiveness &amp; effectiveness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28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9181" y="844550"/>
            <a:ext cx="12661900" cy="8064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697215" y="1177219"/>
            <a:ext cx="10916516" cy="73991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expressiveness</a:t>
            </a:r>
          </a:p>
        </p:txBody>
      </p:sp>
      <p:sp>
        <p:nvSpPr>
          <p:cNvPr id="4" name="object 4"/>
          <p:cNvSpPr/>
          <p:nvPr/>
        </p:nvSpPr>
        <p:spPr>
          <a:xfrm>
            <a:off x="9317831" y="888999"/>
            <a:ext cx="5359400" cy="3365500"/>
          </a:xfrm>
          <a:custGeom>
            <a:avLst/>
            <a:gdLst/>
            <a:ahLst/>
            <a:cxnLst/>
            <a:rect l="l" t="t" r="r" b="b"/>
            <a:pathLst>
              <a:path w="5359400" h="3365500">
                <a:moveTo>
                  <a:pt x="0" y="0"/>
                </a:moveTo>
                <a:lnTo>
                  <a:pt x="5359399" y="0"/>
                </a:lnTo>
                <a:lnTo>
                  <a:pt x="5359399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2F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34430" y="876299"/>
            <a:ext cx="5689600" cy="8013700"/>
          </a:xfrm>
          <a:custGeom>
            <a:avLst/>
            <a:gdLst/>
            <a:ahLst/>
            <a:cxnLst/>
            <a:rect l="l" t="t" r="r" b="b"/>
            <a:pathLst>
              <a:path w="5689600" h="8013700">
                <a:moveTo>
                  <a:pt x="0" y="0"/>
                </a:moveTo>
                <a:lnTo>
                  <a:pt x="5689600" y="0"/>
                </a:lnTo>
                <a:lnTo>
                  <a:pt x="5689600" y="8013700"/>
                </a:lnTo>
                <a:lnTo>
                  <a:pt x="0" y="80137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93329" y="8944325"/>
            <a:ext cx="39654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3000" i="1" dirty="0">
                <a:solidFill>
                  <a:srgbClr val="0096FF"/>
                </a:solidFill>
                <a:latin typeface="Arial"/>
                <a:cs typeface="Arial"/>
              </a:rPr>
              <a:t>(how</a:t>
            </a:r>
            <a:r>
              <a:rPr sz="3000" i="1" spc="-5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0096FF"/>
                </a:solidFill>
                <a:latin typeface="Arial"/>
                <a:cs typeface="Arial"/>
              </a:rPr>
              <a:t>much)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1173" y="4265788"/>
            <a:ext cx="267271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i="1" dirty="0">
                <a:solidFill>
                  <a:srgbClr val="FF2F92"/>
                </a:solidFill>
                <a:latin typeface="Arial"/>
                <a:cs typeface="Arial"/>
              </a:rPr>
              <a:t>(wha</a:t>
            </a:r>
            <a:r>
              <a:rPr sz="3000" i="1" spc="-10" dirty="0">
                <a:solidFill>
                  <a:srgbClr val="FF2F92"/>
                </a:solidFill>
                <a:latin typeface="Arial"/>
                <a:cs typeface="Arial"/>
              </a:rPr>
              <a:t>t</a:t>
            </a:r>
            <a:r>
              <a:rPr sz="3000" i="1" spc="-5" dirty="0">
                <a:solidFill>
                  <a:srgbClr val="FF2F92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FF2F92"/>
                </a:solidFill>
                <a:latin typeface="Arial"/>
                <a:cs typeface="Arial"/>
              </a:rPr>
              <a:t>or</a:t>
            </a:r>
            <a:r>
              <a:rPr sz="3000" i="1" spc="-5" dirty="0">
                <a:solidFill>
                  <a:srgbClr val="FF2F92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FF2F92"/>
                </a:solidFill>
                <a:latin typeface="Arial"/>
                <a:cs typeface="Arial"/>
              </a:rPr>
              <a:t>where)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12931" y="1016000"/>
            <a:ext cx="1016000" cy="8064500"/>
          </a:xfrm>
          <a:custGeom>
            <a:avLst/>
            <a:gdLst/>
            <a:ahLst/>
            <a:cxnLst/>
            <a:rect l="l" t="t" r="r" b="b"/>
            <a:pathLst>
              <a:path w="1016000" h="8064500">
                <a:moveTo>
                  <a:pt x="0" y="0"/>
                </a:moveTo>
                <a:lnTo>
                  <a:pt x="1016000" y="0"/>
                </a:lnTo>
                <a:lnTo>
                  <a:pt x="1016000" y="8064500"/>
                </a:lnTo>
                <a:lnTo>
                  <a:pt x="0" y="806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975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1479</TotalTime>
  <Words>456</Words>
  <Application>Microsoft Macintosh PowerPoint</Application>
  <PresentationFormat>Custom</PresentationFormat>
  <Paragraphs>115</Paragraphs>
  <Slides>43</Slides>
  <Notes>40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Georgia</vt:lpstr>
      <vt:lpstr>Gill Sans MT</vt:lpstr>
      <vt:lpstr>1_Custom Design</vt:lpstr>
      <vt:lpstr>CIS 4930/6930-002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4930/6930-902 Scientific Visualization</dc:title>
  <cp:lastModifiedBy>Rosen, Paul</cp:lastModifiedBy>
  <cp:revision>61</cp:revision>
  <dcterms:created xsi:type="dcterms:W3CDTF">2015-08-26T14:48:13Z</dcterms:created>
  <dcterms:modified xsi:type="dcterms:W3CDTF">2019-01-09T18:24:49Z</dcterms:modified>
</cp:coreProperties>
</file>